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6" r:id="rId4"/>
    <p:sldId id="258" r:id="rId5"/>
    <p:sldId id="259" r:id="rId6"/>
    <p:sldId id="262" r:id="rId7"/>
    <p:sldId id="263" r:id="rId8"/>
    <p:sldId id="264" r:id="rId9"/>
    <p:sldId id="260" r:id="rId10"/>
    <p:sldId id="267" r:id="rId11"/>
    <p:sldId id="269" r:id="rId12"/>
    <p:sldId id="270" r:id="rId13"/>
    <p:sldId id="261" r:id="rId14"/>
    <p:sldId id="271" r:id="rId1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49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2CF1-D70E-63BC-31C9-A1170B723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6A2BA-45D3-CC1B-1CF1-3BD20A2818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75B6AF-B2B3-7B8F-193D-5C5A7035A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7501A-3876-8C89-1BC2-E06217FB4D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83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1EF0E-E12B-1F06-B194-EB093D25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5E0D5-1296-4C08-A87E-92E605255C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35A46-A05D-5DFB-0169-C431E79CE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0E5E8-6036-9827-F893-9124433865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15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0B138-F359-6B9A-F7CE-88D77750D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589DBF-2CB0-B2EF-F023-DC0F91241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3056C3-8C5F-089C-A8D2-02177A145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ADA07-DCDC-57AE-FCF6-369967CEDD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53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E32B7-F538-9AEE-8E44-42956ECE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F5CF9-34E6-EBAE-BE72-FD3CA8FFB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D9A9C5-67DF-87A0-CE4C-9F56A3261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FFE23-FF57-D903-07DE-9BC9A7E156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66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0048D-4721-2F01-D83C-FAC683655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05061D-018B-6181-33AD-4A85AA979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3058CB-AA95-0AD4-1B77-D7AD55B7F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98851-304A-3093-0CE2-3B2EF291B9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90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CE819-4624-9321-627B-FD6697A44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DB4A8-D0ED-8F5E-F2CC-361AD6AF8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8C405-6D26-A9C0-6E63-09D89F5F5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60E21-2C33-1121-A66C-48F9D1F7B7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92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7E15D-A20E-9379-ECB1-ADBBF8698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85F87-E048-2ECE-4097-F345F1180A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376FAF-8EFF-9B26-EEC3-4856A8F77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FF1AB-A078-1F0D-CAC9-2D2C72FFE2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1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text-message-note-394180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chemeClr val="accent6">
                    <a:lumMod val="50000"/>
                  </a:scheme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RFM Segmentation in MySQL: Understanding Your Customers</a:t>
            </a:r>
            <a:endParaRPr lang="en-US" sz="4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01095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Gill Sans Ultra Bold" panose="020B0A02020104020203" pitchFamily="34" charset="0"/>
                <a:ea typeface="Inter" pitchFamily="34" charset="-122"/>
                <a:cs typeface="Inter" pitchFamily="34" charset="-120"/>
              </a:rPr>
              <a:t>This presentation will guide you through RFM segmentation. 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605250" y="5700037"/>
            <a:ext cx="297513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600" b="1" kern="0" spc="-36" dirty="0">
                <a:solidFill>
                  <a:srgbClr val="C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KISHOR MARANDY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A70CB6-0FE7-B5DA-0037-9B6ADD73FE47}"/>
              </a:ext>
            </a:extLst>
          </p:cNvPr>
          <p:cNvSpPr/>
          <p:nvPr/>
        </p:nvSpPr>
        <p:spPr>
          <a:xfrm>
            <a:off x="1156692" y="5266519"/>
            <a:ext cx="1261361" cy="113216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D43E6-D59C-9DFE-17B9-6E7F21AB9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482B412-A7D2-E766-C03C-86B97A36B84F}"/>
              </a:ext>
            </a:extLst>
          </p:cNvPr>
          <p:cNvSpPr/>
          <p:nvPr/>
        </p:nvSpPr>
        <p:spPr>
          <a:xfrm>
            <a:off x="480969" y="484692"/>
            <a:ext cx="9023978" cy="935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u="sng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RFM Segmentation SQL Queries </a:t>
            </a:r>
            <a:endParaRPr lang="en-US" sz="4450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72C65-0497-0D57-6DD8-A25929358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05" y="2041941"/>
            <a:ext cx="10349500" cy="51445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08DA91-992C-4841-0292-4D8165693065}"/>
              </a:ext>
            </a:extLst>
          </p:cNvPr>
          <p:cNvSpPr txBox="1"/>
          <p:nvPr/>
        </p:nvSpPr>
        <p:spPr>
          <a:xfrm>
            <a:off x="480969" y="1435941"/>
            <a:ext cx="2141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2-RFM Scoring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FC221E-5AD6-1F18-7960-84789CCBB623}"/>
              </a:ext>
            </a:extLst>
          </p:cNvPr>
          <p:cNvSpPr/>
          <p:nvPr/>
        </p:nvSpPr>
        <p:spPr>
          <a:xfrm>
            <a:off x="12548937" y="7588067"/>
            <a:ext cx="1888958" cy="553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05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1885B-8D4D-11E9-CFE3-BC377AB3B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C15EF14-B6A9-3F28-388F-15FC8D64FEBD}"/>
              </a:ext>
            </a:extLst>
          </p:cNvPr>
          <p:cNvSpPr/>
          <p:nvPr/>
        </p:nvSpPr>
        <p:spPr>
          <a:xfrm>
            <a:off x="480969" y="484692"/>
            <a:ext cx="9023978" cy="935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u="sng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RFM Segmentation SQL Queries</a:t>
            </a:r>
            <a:endParaRPr lang="en-US" sz="4450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23231-1537-518E-D394-3A87BE00D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46" y="1959170"/>
            <a:ext cx="11548680" cy="54437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4F9A39-56CA-1EDC-187B-F1FE487E4C0C}"/>
              </a:ext>
            </a:extLst>
          </p:cNvPr>
          <p:cNvSpPr txBox="1"/>
          <p:nvPr/>
        </p:nvSpPr>
        <p:spPr>
          <a:xfrm>
            <a:off x="480969" y="1289338"/>
            <a:ext cx="3367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3-Customer Segmentation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59906C-BADF-67C0-E57D-4391735E70F4}"/>
              </a:ext>
            </a:extLst>
          </p:cNvPr>
          <p:cNvSpPr/>
          <p:nvPr/>
        </p:nvSpPr>
        <p:spPr>
          <a:xfrm>
            <a:off x="12548937" y="7588067"/>
            <a:ext cx="1888958" cy="553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43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27C29-9DBE-3968-53BB-DAF02E145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FAA7218-ED5F-6B5D-5222-B9288C2943BE}"/>
              </a:ext>
            </a:extLst>
          </p:cNvPr>
          <p:cNvSpPr/>
          <p:nvPr/>
        </p:nvSpPr>
        <p:spPr>
          <a:xfrm>
            <a:off x="480969" y="484692"/>
            <a:ext cx="9023978" cy="935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RFM Segmentation Summary</a:t>
            </a:r>
            <a:endParaRPr lang="en-US" sz="4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ADA03-05BF-88A7-EB41-A2BD9ABF6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69" y="1629081"/>
            <a:ext cx="10551989" cy="1992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B6515C-18A7-E72B-2170-5FBA2008D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771" y="4271211"/>
            <a:ext cx="11249187" cy="3043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B31F7F-17C0-D13A-7C7C-8540B22B9F84}"/>
              </a:ext>
            </a:extLst>
          </p:cNvPr>
          <p:cNvSpPr/>
          <p:nvPr/>
        </p:nvSpPr>
        <p:spPr>
          <a:xfrm>
            <a:off x="12548937" y="7588067"/>
            <a:ext cx="1888958" cy="553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7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571857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 kern="0" spc="-123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Segmentation Strategies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829" y="218336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3332" y="239887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kern="0" spc="-6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Champions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3332" y="284833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RFM scores. Reward loyalty.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7829" y="360449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3332" y="382000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kern="0" spc="-6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Loyal Customers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3332" y="426946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frequency, good spending. Engage regularly.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829" y="502562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3332" y="524113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kern="0" spc="-6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Potential Loyalists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43332" y="569059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Recent, frequent, moderate spenders. Offer incentives.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7829" y="644675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3332" y="666226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kern="0" spc="-6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Lost Customers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43332" y="711172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RFM scores. Attempt re-engagement.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AC8DC4-AA14-FCCE-0E24-90D0E56D8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43200" y="68580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863663-DD21-ADA9-4DD1-2938DA6D4601}"/>
              </a:ext>
            </a:extLst>
          </p:cNvPr>
          <p:cNvSpPr/>
          <p:nvPr/>
        </p:nvSpPr>
        <p:spPr>
          <a:xfrm>
            <a:off x="12548937" y="7588067"/>
            <a:ext cx="1888958" cy="553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222" y="717291"/>
            <a:ext cx="115002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Exploration and Formatting Verification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002505" y="1664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UPDATE DATE FORMAT</a:t>
            </a:r>
            <a:endParaRPr lang="en-US" sz="220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BE7C30A7-603B-3F76-9244-471C3DAB1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558" y="0"/>
            <a:ext cx="4511842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623052-B52C-5A5E-7E93-E3AC96045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505" y="2154766"/>
            <a:ext cx="5687053" cy="1960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3BD4D8-E2A8-38B3-B2DE-5F9578092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604" y="4548206"/>
            <a:ext cx="5174880" cy="10585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AE7849-406B-8BF9-E4F9-C7C270E8E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235" y="5686970"/>
            <a:ext cx="3399608" cy="18253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9FAB1-727D-2626-1A15-8C315D2C2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15D90AD-6EB2-3285-2C86-39C110EA6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3749" y="76050"/>
            <a:ext cx="3200399" cy="418313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476B6D5-FD89-4010-E3BC-1B594F9CC12D}"/>
              </a:ext>
            </a:extLst>
          </p:cNvPr>
          <p:cNvSpPr/>
          <p:nvPr/>
        </p:nvSpPr>
        <p:spPr>
          <a:xfrm>
            <a:off x="793909" y="67924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20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 Schema Cleaning and Updates</a:t>
            </a:r>
            <a:endParaRPr lang="en-US" sz="3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6E81267-C06A-EF92-8C0D-3FA27E5E6044}"/>
              </a:ext>
            </a:extLst>
          </p:cNvPr>
          <p:cNvSpPr/>
          <p:nvPr/>
        </p:nvSpPr>
        <p:spPr>
          <a:xfrm>
            <a:off x="1439836" y="1586505"/>
            <a:ext cx="40465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Handling Missing/Null Values</a:t>
            </a:r>
            <a:endParaRPr lang="en-US" sz="2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022FF3-4817-CD50-E9BC-C07899836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39" y="2096807"/>
            <a:ext cx="5986039" cy="58834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3238B8-074C-F0C7-8CE2-03C04D261240}"/>
              </a:ext>
            </a:extLst>
          </p:cNvPr>
          <p:cNvCxnSpPr>
            <a:cxnSpLocks/>
          </p:cNvCxnSpPr>
          <p:nvPr/>
        </p:nvCxnSpPr>
        <p:spPr>
          <a:xfrm>
            <a:off x="6918159" y="2707105"/>
            <a:ext cx="0" cy="454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03F2DC5C-6445-980B-5001-10A95BB6E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724550"/>
            <a:ext cx="6388764" cy="105770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C3597E0-95BD-6BE8-25FA-9FECE7B444F2}"/>
              </a:ext>
            </a:extLst>
          </p:cNvPr>
          <p:cNvGrpSpPr/>
          <p:nvPr/>
        </p:nvGrpSpPr>
        <p:grpSpPr>
          <a:xfrm>
            <a:off x="878305" y="1515543"/>
            <a:ext cx="419736" cy="425291"/>
            <a:chOff x="793790" y="3486864"/>
            <a:chExt cx="510302" cy="510302"/>
          </a:xfrm>
        </p:grpSpPr>
        <p:sp>
          <p:nvSpPr>
            <p:cNvPr id="27" name="Shape 1">
              <a:extLst>
                <a:ext uri="{FF2B5EF4-FFF2-40B4-BE49-F238E27FC236}">
                  <a16:creationId xmlns:a16="http://schemas.microsoft.com/office/drawing/2014/main" id="{17EF8BC0-6C2F-0019-1EF8-8CC0D46FB9A4}"/>
                </a:ext>
              </a:extLst>
            </p:cNvPr>
            <p:cNvSpPr/>
            <p:nvPr/>
          </p:nvSpPr>
          <p:spPr>
            <a:xfrm>
              <a:off x="793790" y="3486864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DADBF1"/>
            </a:solidFill>
            <a:ln w="7620">
              <a:solidFill>
                <a:srgbClr val="C0C1D7"/>
              </a:solidFill>
              <a:prstDash val="solid"/>
            </a:ln>
          </p:spPr>
        </p:sp>
        <p:sp>
          <p:nvSpPr>
            <p:cNvPr id="28" name="Text 2">
              <a:extLst>
                <a:ext uri="{FF2B5EF4-FFF2-40B4-BE49-F238E27FC236}">
                  <a16:creationId xmlns:a16="http://schemas.microsoft.com/office/drawing/2014/main" id="{D1C501D8-6576-3D6E-E2AC-76827A86FC01}"/>
                </a:ext>
              </a:extLst>
            </p:cNvPr>
            <p:cNvSpPr/>
            <p:nvPr/>
          </p:nvSpPr>
          <p:spPr>
            <a:xfrm>
              <a:off x="980599" y="3571875"/>
              <a:ext cx="136565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kern="0" spc="-80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1</a:t>
              </a:r>
              <a:endParaRPr lang="en-US" sz="2650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0758576-AEB8-5895-7306-F60AFB8BF39A}"/>
              </a:ext>
            </a:extLst>
          </p:cNvPr>
          <p:cNvSpPr/>
          <p:nvPr/>
        </p:nvSpPr>
        <p:spPr>
          <a:xfrm>
            <a:off x="12548937" y="7588067"/>
            <a:ext cx="1888958" cy="553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51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506" y="511468"/>
            <a:ext cx="7556421" cy="77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20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 Schema Cleaning and Updates</a:t>
            </a:r>
            <a:endParaRPr lang="en-US" sz="3200" dirty="0"/>
          </a:p>
        </p:txBody>
      </p:sp>
      <p:sp>
        <p:nvSpPr>
          <p:cNvPr id="8" name="Shape 5"/>
          <p:cNvSpPr/>
          <p:nvPr/>
        </p:nvSpPr>
        <p:spPr>
          <a:xfrm>
            <a:off x="862013" y="13676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15187" y="1476732"/>
            <a:ext cx="20395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10340" y="1465373"/>
            <a:ext cx="29182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/>
              <a:t>Check for duplicate rows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F91EBE-A0CD-D36F-2C4A-3BAA05973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13" y="2263750"/>
            <a:ext cx="5635040" cy="21638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7B683B-2DE7-2040-CFB2-3DE651FCC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13" y="5056292"/>
            <a:ext cx="3705266" cy="135654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0382"/>
            <a:ext cx="67316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2310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87327" y="2045256"/>
            <a:ext cx="317186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Total Sales and Profit</a:t>
            </a:r>
            <a:endParaRPr lang="en-US" sz="2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16836B-BC79-719F-8FC2-FD685864A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89" y="2753916"/>
            <a:ext cx="6731675" cy="13608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705915-BA59-D7F1-1BAA-6F209F63F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599" y="4240116"/>
            <a:ext cx="3630579" cy="9694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C83A1F-7EB3-7D95-F906-F738AEA215F2}"/>
              </a:ext>
            </a:extLst>
          </p:cNvPr>
          <p:cNvSpPr/>
          <p:nvPr/>
        </p:nvSpPr>
        <p:spPr>
          <a:xfrm>
            <a:off x="12548937" y="7588067"/>
            <a:ext cx="1888958" cy="553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D93CB-53B2-A2B9-E26B-8E2966369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87ED541-AEA2-A234-F0E8-3CADAA81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E0AAAF3-64CF-34FF-1B54-7068F9AE499A}"/>
              </a:ext>
            </a:extLst>
          </p:cNvPr>
          <p:cNvSpPr/>
          <p:nvPr/>
        </p:nvSpPr>
        <p:spPr>
          <a:xfrm>
            <a:off x="6280190" y="902256"/>
            <a:ext cx="67316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445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AA3718E0-75D8-AC8E-454E-5B00000F9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585" y="1837849"/>
            <a:ext cx="566976" cy="566976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DA848F7E-9216-19DB-4F62-EEDA97C8A949}"/>
              </a:ext>
            </a:extLst>
          </p:cNvPr>
          <p:cNvSpPr/>
          <p:nvPr/>
        </p:nvSpPr>
        <p:spPr>
          <a:xfrm>
            <a:off x="7179756" y="1837849"/>
            <a:ext cx="367272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10 customers by total sales</a:t>
            </a:r>
            <a:endParaRPr lang="en-US" sz="2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58AD90-9C30-B6F5-718F-DF2548449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221" y="2819333"/>
            <a:ext cx="5601831" cy="16443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574FC2-5D4D-281C-15D6-F932FB911C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73" y="4736540"/>
            <a:ext cx="3903622" cy="24752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82D0EF-5C9B-5A99-12B3-C7B29D2E545E}"/>
              </a:ext>
            </a:extLst>
          </p:cNvPr>
          <p:cNvSpPr/>
          <p:nvPr/>
        </p:nvSpPr>
        <p:spPr>
          <a:xfrm>
            <a:off x="12548937" y="7588067"/>
            <a:ext cx="1888958" cy="553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90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468CF-2BFC-D1F3-8FAB-CBCFA09A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EF7397A-373D-EC4A-9DB6-71814E789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F9E6395-B2A9-C634-E2A2-C54559F3DDB0}"/>
              </a:ext>
            </a:extLst>
          </p:cNvPr>
          <p:cNvSpPr/>
          <p:nvPr/>
        </p:nvSpPr>
        <p:spPr>
          <a:xfrm>
            <a:off x="6280190" y="793971"/>
            <a:ext cx="67316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445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FA3391D1-4DC9-9C1E-FB49-BA45B1DF1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888" y="1711486"/>
            <a:ext cx="566976" cy="566976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940948CA-C190-402D-7CC0-51AC07706D66}"/>
              </a:ext>
            </a:extLst>
          </p:cNvPr>
          <p:cNvSpPr/>
          <p:nvPr/>
        </p:nvSpPr>
        <p:spPr>
          <a:xfrm>
            <a:off x="7187327" y="1817809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Sales distribution by region</a:t>
            </a:r>
            <a:endParaRPr lang="en-US" sz="2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0C685D-70C7-DCF8-204F-814474787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175" y="2663797"/>
            <a:ext cx="4464279" cy="14510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0F42F1-3D76-97D9-B04E-E49D8FCF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175" y="4777346"/>
            <a:ext cx="3002162" cy="16344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525AB9-386B-8074-3418-E61A4BBCA79D}"/>
              </a:ext>
            </a:extLst>
          </p:cNvPr>
          <p:cNvSpPr/>
          <p:nvPr/>
        </p:nvSpPr>
        <p:spPr>
          <a:xfrm>
            <a:off x="12548937" y="7588067"/>
            <a:ext cx="1888958" cy="553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69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428A1-606B-9877-D05E-DF91001BD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CA58E69-4D5C-6E69-8AFA-D32C5AE61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ABBBF73-5C56-C0A7-A7D3-C0BC1C756F98}"/>
              </a:ext>
            </a:extLst>
          </p:cNvPr>
          <p:cNvSpPr/>
          <p:nvPr/>
        </p:nvSpPr>
        <p:spPr>
          <a:xfrm>
            <a:off x="6280190" y="878193"/>
            <a:ext cx="67316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445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EE880755-126A-723B-F0C5-8C647A837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887015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C597E9F0-8C11-1E9A-2788-E51517DF052C}"/>
              </a:ext>
            </a:extLst>
          </p:cNvPr>
          <p:cNvSpPr/>
          <p:nvPr/>
        </p:nvSpPr>
        <p:spPr>
          <a:xfrm>
            <a:off x="7187327" y="1816173"/>
            <a:ext cx="408626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Most frequently ordered products</a:t>
            </a:r>
            <a:endParaRPr lang="en-US" sz="2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EFC548-EADE-B24A-BC97-2032F5A3B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121" y="2672619"/>
            <a:ext cx="4705732" cy="1442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DDED44-E5A7-A449-8B38-E4ACDCE5D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5137" y="4586491"/>
            <a:ext cx="4519400" cy="28610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FE621E-0619-BFC6-9FB3-C69C6D978E83}"/>
              </a:ext>
            </a:extLst>
          </p:cNvPr>
          <p:cNvSpPr/>
          <p:nvPr/>
        </p:nvSpPr>
        <p:spPr>
          <a:xfrm>
            <a:off x="12548937" y="7588067"/>
            <a:ext cx="1888958" cy="553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88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80969" y="484692"/>
            <a:ext cx="9023978" cy="935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u="sng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RFM Segmentation SQL Queries </a:t>
            </a:r>
            <a:endParaRPr lang="en-US" sz="4450" u="sn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928BBC-DA4E-A08D-A43F-E80B720ED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14" y="2027073"/>
            <a:ext cx="8816933" cy="50835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39F598-79D1-E5D7-5579-30FCE30F53F9}"/>
              </a:ext>
            </a:extLst>
          </p:cNvPr>
          <p:cNvSpPr txBox="1"/>
          <p:nvPr/>
        </p:nvSpPr>
        <p:spPr>
          <a:xfrm>
            <a:off x="480969" y="1397238"/>
            <a:ext cx="3381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1- RFM Data Preparation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5DBDEA-4AE4-1B0A-983E-A0BC14B2A372}"/>
              </a:ext>
            </a:extLst>
          </p:cNvPr>
          <p:cNvSpPr/>
          <p:nvPr/>
        </p:nvSpPr>
        <p:spPr>
          <a:xfrm>
            <a:off x="12548937" y="7588067"/>
            <a:ext cx="1888958" cy="553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159</Words>
  <Application>Microsoft Office PowerPoint</Application>
  <PresentationFormat>Custom</PresentationFormat>
  <Paragraphs>48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Gill Sans Ultra Bold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 OS</cp:lastModifiedBy>
  <cp:revision>7</cp:revision>
  <dcterms:created xsi:type="dcterms:W3CDTF">2025-02-27T09:30:22Z</dcterms:created>
  <dcterms:modified xsi:type="dcterms:W3CDTF">2025-03-02T16:54:57Z</dcterms:modified>
</cp:coreProperties>
</file>